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Lora"/>
      <p:regular r:id="rId12"/>
      <p:bold r:id="rId13"/>
      <p:italic r:id="rId14"/>
      <p:boldItalic r:id="rId15"/>
    </p:embeddedFont>
    <p:embeddedFont>
      <p:font typeface="Lora Regular"/>
      <p:regular r:id="rId16"/>
      <p:bold r:id="rId17"/>
      <p:italic r:id="rId18"/>
      <p:boldItalic r:id="rId19"/>
    </p:embeddedFont>
    <p:embeddedFont>
      <p:font typeface="Helvetica Neue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regular.fntdata"/><Relationship Id="rId11" Type="http://schemas.openxmlformats.org/officeDocument/2006/relationships/slide" Target="slides/slide7.xml"/><Relationship Id="rId22" Type="http://schemas.openxmlformats.org/officeDocument/2006/relationships/font" Target="fonts/HelveticaNeue-italic.fntdata"/><Relationship Id="rId10" Type="http://schemas.openxmlformats.org/officeDocument/2006/relationships/slide" Target="slides/slide6.xml"/><Relationship Id="rId21" Type="http://schemas.openxmlformats.org/officeDocument/2006/relationships/font" Target="fonts/HelveticaNeue-bold.fntdata"/><Relationship Id="rId13" Type="http://schemas.openxmlformats.org/officeDocument/2006/relationships/font" Target="fonts/Lora-bold.fntdata"/><Relationship Id="rId12" Type="http://schemas.openxmlformats.org/officeDocument/2006/relationships/font" Target="fonts/Lora-regular.fntdata"/><Relationship Id="rId23" Type="http://schemas.openxmlformats.org/officeDocument/2006/relationships/font" Target="fonts/HelveticaNeue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Lora-boldItalic.fntdata"/><Relationship Id="rId14" Type="http://schemas.openxmlformats.org/officeDocument/2006/relationships/font" Target="fonts/Lora-italic.fntdata"/><Relationship Id="rId17" Type="http://schemas.openxmlformats.org/officeDocument/2006/relationships/font" Target="fonts/LoraRegular-bold.fntdata"/><Relationship Id="rId16" Type="http://schemas.openxmlformats.org/officeDocument/2006/relationships/font" Target="fonts/LoraRegular-regular.fntdata"/><Relationship Id="rId5" Type="http://schemas.openxmlformats.org/officeDocument/2006/relationships/slide" Target="slides/slide1.xml"/><Relationship Id="rId19" Type="http://schemas.openxmlformats.org/officeDocument/2006/relationships/font" Target="fonts/LoraRegular-boldItalic.fntdata"/><Relationship Id="rId6" Type="http://schemas.openxmlformats.org/officeDocument/2006/relationships/slide" Target="slides/slide2.xml"/><Relationship Id="rId18" Type="http://schemas.openxmlformats.org/officeDocument/2006/relationships/font" Target="fonts/LoraRegular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b0811ddba4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b0811ddba4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b0811ddba4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b0811ddba4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b0811ddba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b0811ddba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b0811ddba4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b0811ddba4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8696415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8696415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b0811ddba4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b0811ddba4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b0811ddba4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b0811ddba4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27000"/>
          </a:blip>
          <a:stretch>
            <a:fillRect/>
          </a:stretch>
        </p:blipFill>
        <p:spPr>
          <a:xfrm>
            <a:off x="0" y="0"/>
            <a:ext cx="9144001" cy="5134007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76725" y="1683050"/>
            <a:ext cx="8520600" cy="81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FE429"/>
                </a:solidFill>
                <a:latin typeface="Lora Regular"/>
                <a:ea typeface="Lora Regular"/>
                <a:cs typeface="Lora Regular"/>
                <a:sym typeface="Lora Regular"/>
              </a:rPr>
              <a:t>AQI &amp; COVID Tracking Map</a:t>
            </a:r>
            <a:endParaRPr sz="4000">
              <a:solidFill>
                <a:srgbClr val="FFE429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76725" y="2812750"/>
            <a:ext cx="85206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Nurgazy Seidaliev, Andriy Lunin, Daniella Aruina</a:t>
            </a:r>
            <a:endParaRPr sz="20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57" name="Google Shape;57;p13"/>
          <p:cNvCxnSpPr/>
          <p:nvPr/>
        </p:nvCxnSpPr>
        <p:spPr>
          <a:xfrm flipH="1" rot="10800000">
            <a:off x="2476800" y="2619900"/>
            <a:ext cx="4190400" cy="13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 amt="27000"/>
          </a:blip>
          <a:srcRect b="15626" l="0" r="0" t="0"/>
          <a:stretch/>
        </p:blipFill>
        <p:spPr>
          <a:xfrm>
            <a:off x="0" y="32500"/>
            <a:ext cx="9144002" cy="5143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63" name="Google Shape;63;p14"/>
          <p:cNvSpPr txBox="1"/>
          <p:nvPr/>
        </p:nvSpPr>
        <p:spPr>
          <a:xfrm>
            <a:off x="379500" y="138900"/>
            <a:ext cx="768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PROBLEM</a:t>
            </a:r>
            <a:endParaRPr b="1" sz="28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756350" y="1842775"/>
            <a:ext cx="19992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60</a:t>
            </a:r>
            <a:r>
              <a:rPr lang="en" sz="3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,</a:t>
            </a:r>
            <a:r>
              <a:rPr b="1" lang="en" sz="3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000+</a:t>
            </a:r>
            <a:endParaRPr b="1" sz="30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3562350" y="1842775"/>
            <a:ext cx="19242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15.5 MN+</a:t>
            </a:r>
            <a:endParaRPr b="1" sz="30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377500" y="2507000"/>
            <a:ext cx="25092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Total deaths due to  combustion emissions</a:t>
            </a:r>
            <a:r>
              <a:rPr baseline="30000" lang="en" sz="16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1</a:t>
            </a:r>
            <a:endParaRPr sz="16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3381300" y="2507000"/>
            <a:ext cx="22863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Total number of COVID-19 cases</a:t>
            </a:r>
            <a:r>
              <a:rPr baseline="30000" lang="en" sz="16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2</a:t>
            </a:r>
            <a:endParaRPr baseline="30000" sz="16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6549800" y="1842775"/>
            <a:ext cx="19242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290,000+</a:t>
            </a:r>
            <a:endParaRPr b="1" sz="30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6211775" y="2535875"/>
            <a:ext cx="25092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Total number of COVID-19 deaths</a:t>
            </a:r>
            <a:r>
              <a:rPr baseline="30000" lang="en" sz="16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3</a:t>
            </a:r>
            <a:endParaRPr baseline="30000" sz="16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70" name="Google Shape;70;p14"/>
          <p:cNvCxnSpPr/>
          <p:nvPr/>
        </p:nvCxnSpPr>
        <p:spPr>
          <a:xfrm flipH="1" rot="10800000">
            <a:off x="347000" y="785775"/>
            <a:ext cx="2103000" cy="129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" name="Google Shape;71;p14"/>
          <p:cNvSpPr txBox="1"/>
          <p:nvPr/>
        </p:nvSpPr>
        <p:spPr>
          <a:xfrm>
            <a:off x="48725" y="4577650"/>
            <a:ext cx="49113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1 - Statista, 2019. </a:t>
            </a:r>
            <a:endParaRPr sz="10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2 - December 2019. </a:t>
            </a:r>
            <a:endParaRPr sz="10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3 - </a:t>
            </a:r>
            <a:r>
              <a:rPr lang="en" sz="1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December 2019. </a:t>
            </a:r>
            <a:r>
              <a:rPr lang="en" sz="1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 </a:t>
            </a:r>
            <a:endParaRPr sz="10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5"/>
          <p:cNvPicPr preferRelativeResize="0"/>
          <p:nvPr/>
        </p:nvPicPr>
        <p:blipFill rotWithShape="1">
          <a:blip r:embed="rId3">
            <a:alphaModFix amt="18000"/>
          </a:blip>
          <a:srcRect b="-17799" l="0" r="0" t="0"/>
          <a:stretch/>
        </p:blipFill>
        <p:spPr>
          <a:xfrm>
            <a:off x="0" y="-28475"/>
            <a:ext cx="9143999" cy="6092809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379500" y="138900"/>
            <a:ext cx="768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SOLUTION</a:t>
            </a:r>
            <a:endParaRPr b="1" sz="28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78" name="Google Shape;78;p15"/>
          <p:cNvCxnSpPr/>
          <p:nvPr/>
        </p:nvCxnSpPr>
        <p:spPr>
          <a:xfrm flipH="1" rot="10800000">
            <a:off x="425025" y="785775"/>
            <a:ext cx="2103000" cy="129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5"/>
          <p:cNvSpPr txBox="1"/>
          <p:nvPr/>
        </p:nvSpPr>
        <p:spPr>
          <a:xfrm>
            <a:off x="963150" y="2305225"/>
            <a:ext cx="7217700" cy="734700"/>
          </a:xfrm>
          <a:prstGeom prst="rect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Get weekly 2020 information on COVID-19 cases and Air Quality Index (AQI) for each state</a:t>
            </a:r>
            <a:endParaRPr sz="18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3061350" y="1292675"/>
            <a:ext cx="3021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E429"/>
                </a:solidFill>
                <a:latin typeface="Lora Regular"/>
                <a:ea typeface="Lora Regular"/>
                <a:cs typeface="Lora Regular"/>
                <a:sym typeface="Lora Regular"/>
              </a:rPr>
              <a:t>Interactive Map</a:t>
            </a:r>
            <a:endParaRPr sz="2800">
              <a:solidFill>
                <a:srgbClr val="FFE429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 rotWithShape="1">
          <a:blip r:embed="rId3">
            <a:alphaModFix amt="18000"/>
          </a:blip>
          <a:srcRect b="-17799" l="0" r="0" t="0"/>
          <a:stretch/>
        </p:blipFill>
        <p:spPr>
          <a:xfrm>
            <a:off x="0" y="-28475"/>
            <a:ext cx="9143999" cy="609280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379500" y="138900"/>
            <a:ext cx="768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HOW IT WORKS</a:t>
            </a:r>
            <a:endParaRPr b="1" sz="28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87" name="Google Shape;87;p16"/>
          <p:cNvCxnSpPr/>
          <p:nvPr/>
        </p:nvCxnSpPr>
        <p:spPr>
          <a:xfrm flipH="1" rot="10800000">
            <a:off x="425025" y="790575"/>
            <a:ext cx="2993700" cy="8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6"/>
          <p:cNvSpPr txBox="1"/>
          <p:nvPr/>
        </p:nvSpPr>
        <p:spPr>
          <a:xfrm>
            <a:off x="425025" y="1108750"/>
            <a:ext cx="8241300" cy="4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ora Regular"/>
                <a:ea typeface="Lora Regular"/>
                <a:cs typeface="Lora Regular"/>
                <a:sym typeface="Lora Regular"/>
              </a:rPr>
              <a:t>Access the interactive map website</a:t>
            </a:r>
            <a:endParaRPr sz="1800">
              <a:solidFill>
                <a:srgbClr val="FFFFFF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583925" y="2201163"/>
            <a:ext cx="8241300" cy="6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ora Regular"/>
                <a:ea typeface="Lora Regular"/>
                <a:cs typeface="Lora Regular"/>
                <a:sym typeface="Lora Regular"/>
              </a:rPr>
              <a:t>Scroll through weekly periods to see how each state has been affected by COVID-19 and air quality</a:t>
            </a:r>
            <a:endParaRPr sz="1800">
              <a:solidFill>
                <a:srgbClr val="FFFFFF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770750" y="3602175"/>
            <a:ext cx="8241300" cy="6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Lora Regular"/>
                <a:ea typeface="Lora Regular"/>
                <a:cs typeface="Lora Regular"/>
                <a:sym typeface="Lora Regular"/>
              </a:rPr>
              <a:t>Understand the relationship between COVID-19 and AQI</a:t>
            </a:r>
            <a:endParaRPr sz="1800">
              <a:solidFill>
                <a:srgbClr val="FFFFFF"/>
              </a:solidFill>
              <a:latin typeface="Lora Regular"/>
              <a:ea typeface="Lora Regular"/>
              <a:cs typeface="Lora Regular"/>
              <a:sym typeface="Lora Regular"/>
            </a:endParaRPr>
          </a:p>
        </p:txBody>
      </p:sp>
      <p:sp>
        <p:nvSpPr>
          <p:cNvPr id="91" name="Google Shape;91;p16"/>
          <p:cNvSpPr/>
          <p:nvPr/>
        </p:nvSpPr>
        <p:spPr>
          <a:xfrm>
            <a:off x="4333200" y="1737750"/>
            <a:ext cx="477600" cy="3159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429"/>
          </a:solidFill>
          <a:ln cap="flat" cmpd="sng" w="9525">
            <a:solidFill>
              <a:srgbClr val="FFE4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4333200" y="3147875"/>
            <a:ext cx="477600" cy="3159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E429"/>
          </a:solidFill>
          <a:ln cap="flat" cmpd="sng" w="9525">
            <a:solidFill>
              <a:srgbClr val="FFE42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 amt="18000"/>
          </a:blip>
          <a:srcRect b="0" l="9027" r="4166" t="0"/>
          <a:stretch/>
        </p:blipFill>
        <p:spPr>
          <a:xfrm>
            <a:off x="0" y="-3280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379500" y="138900"/>
            <a:ext cx="768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OUR WORK</a:t>
            </a:r>
            <a:endParaRPr b="1" sz="28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99" name="Google Shape;99;p17"/>
          <p:cNvCxnSpPr/>
          <p:nvPr/>
        </p:nvCxnSpPr>
        <p:spPr>
          <a:xfrm flipH="1" rot="10800000">
            <a:off x="425025" y="785775"/>
            <a:ext cx="2103000" cy="129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0" name="Google Shape;100;p17"/>
          <p:cNvPicPr preferRelativeResize="0"/>
          <p:nvPr/>
        </p:nvPicPr>
        <p:blipFill rotWithShape="1">
          <a:blip r:embed="rId4">
            <a:alphaModFix amt="27000"/>
          </a:blip>
          <a:srcRect b="15626" l="0" r="0" t="0"/>
          <a:stretch/>
        </p:blipFill>
        <p:spPr>
          <a:xfrm>
            <a:off x="0" y="58700"/>
            <a:ext cx="9144002" cy="51434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1" name="Google Shape;101;p17"/>
          <p:cNvSpPr txBox="1"/>
          <p:nvPr/>
        </p:nvSpPr>
        <p:spPr>
          <a:xfrm>
            <a:off x="697450" y="1882025"/>
            <a:ext cx="19992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STAGE 1</a:t>
            </a:r>
            <a:endParaRPr b="1" sz="30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3562350" y="1842775"/>
            <a:ext cx="19242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STAGE 2</a:t>
            </a:r>
            <a:endParaRPr b="1" sz="30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379500" y="2620075"/>
            <a:ext cx="25092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Data Cleaning</a:t>
            </a:r>
            <a:endParaRPr sz="20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3428850" y="2620075"/>
            <a:ext cx="22863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Data Analysis</a:t>
            </a:r>
            <a:endParaRPr baseline="30000" sz="20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6562900" y="1842775"/>
            <a:ext cx="19242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Lora"/>
                <a:ea typeface="Lora"/>
                <a:cs typeface="Lora"/>
                <a:sym typeface="Lora"/>
              </a:rPr>
              <a:t>STAGE 3</a:t>
            </a:r>
            <a:endParaRPr b="1" sz="3000">
              <a:solidFill>
                <a:srgbClr val="FFFFFF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6381850" y="2620075"/>
            <a:ext cx="2286300" cy="5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Deployment</a:t>
            </a:r>
            <a:endParaRPr baseline="30000" sz="20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/>
        </p:nvSpPr>
        <p:spPr>
          <a:xfrm>
            <a:off x="379500" y="138900"/>
            <a:ext cx="768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PROTOTYPE</a:t>
            </a:r>
            <a:endParaRPr b="1" sz="28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  <p:cxnSp>
        <p:nvCxnSpPr>
          <p:cNvPr id="112" name="Google Shape;112;p18"/>
          <p:cNvCxnSpPr/>
          <p:nvPr/>
        </p:nvCxnSpPr>
        <p:spPr>
          <a:xfrm flipH="1" rot="10800000">
            <a:off x="425025" y="792075"/>
            <a:ext cx="2239500" cy="6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3" name="Google Shape;11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875" y="1016400"/>
            <a:ext cx="4210345" cy="176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875" y="2979950"/>
            <a:ext cx="4218974" cy="18991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8385" y="3007100"/>
            <a:ext cx="4218966" cy="184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9550" y="997350"/>
            <a:ext cx="4076625" cy="180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9"/>
          <p:cNvPicPr preferRelativeResize="0"/>
          <p:nvPr/>
        </p:nvPicPr>
        <p:blipFill rotWithShape="1">
          <a:blip r:embed="rId3">
            <a:alphaModFix amt="33000"/>
          </a:blip>
          <a:srcRect b="20099" l="0" r="0" t="1142"/>
          <a:stretch/>
        </p:blipFill>
        <p:spPr>
          <a:xfrm>
            <a:off x="0" y="0"/>
            <a:ext cx="9144000" cy="517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9"/>
          <p:cNvSpPr txBox="1"/>
          <p:nvPr/>
        </p:nvSpPr>
        <p:spPr>
          <a:xfrm>
            <a:off x="311700" y="19990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E429"/>
                </a:solidFill>
                <a:latin typeface="Lora"/>
                <a:ea typeface="Lora"/>
                <a:cs typeface="Lora"/>
                <a:sym typeface="Lora"/>
              </a:rPr>
              <a:t>THANK YOU! </a:t>
            </a:r>
            <a:endParaRPr b="1" sz="2800">
              <a:solidFill>
                <a:srgbClr val="FFE429"/>
              </a:solidFill>
              <a:latin typeface="Lora"/>
              <a:ea typeface="Lora"/>
              <a:cs typeface="Lora"/>
              <a:sym typeface="Lor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